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58.png" ContentType="image/png"/>
  <Override PartName="/ppt/media/image15.wmf" ContentType="image/x-wmf"/>
  <Override PartName="/ppt/media/image56.png" ContentType="image/png"/>
  <Override PartName="/ppt/media/image1.wmf" ContentType="image/x-wmf"/>
  <Override PartName="/ppt/media/image55.png" ContentType="image/png"/>
  <Override PartName="/ppt/media/image53.png" ContentType="image/png"/>
  <Override PartName="/ppt/media/image10.wmf" ContentType="image/x-wmf"/>
  <Override PartName="/ppt/media/image49.wmf" ContentType="image/x-wmf"/>
  <Override PartName="/ppt/media/image47.png" ContentType="image/png"/>
  <Override PartName="/ppt/media/image46.png" ContentType="image/png"/>
  <Override PartName="/ppt/media/image45.wmf" ContentType="image/x-wmf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38.png" ContentType="image/png"/>
  <Override PartName="/ppt/media/image35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52.wmf" ContentType="image/x-wmf"/>
  <Override PartName="/ppt/media/image12.png" ContentType="image/png"/>
  <Override PartName="/ppt/media/image17.png" ContentType="image/png"/>
  <Override PartName="/ppt/media/image82.png" ContentType="image/png"/>
  <Override PartName="/ppt/media/image19.png" ContentType="image/png"/>
  <Override PartName="/ppt/media/image61.png" ContentType="image/png"/>
  <Override PartName="/ppt/media/image20.png" ContentType="image/png"/>
  <Override PartName="/ppt/media/image18.wmf" ContentType="image/x-wmf"/>
  <Override PartName="/ppt/media/image22.png" ContentType="image/png"/>
  <Override PartName="/ppt/media/image23.png" ContentType="image/png"/>
  <Override PartName="/ppt/media/image60.png" ContentType="image/png"/>
  <Override PartName="/ppt/media/image64.png" ContentType="image/png"/>
  <Override PartName="/ppt/media/image21.wmf" ContentType="image/x-wmf"/>
  <Override PartName="/ppt/media/image62.png" ContentType="image/png"/>
  <Override PartName="/ppt/media/image63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79.png" ContentType="image/png"/>
  <Override PartName="/ppt/media/image78.png" ContentType="image/png"/>
  <Override PartName="/ppt/media/image66.png" ContentType="image/png"/>
  <Override PartName="/ppt/media/image27.wmf" ContentType="image/x-wmf"/>
  <Override PartName="/ppt/media/image77.png" ContentType="image/png"/>
  <Override PartName="/ppt/media/image8.wmf" ContentType="image/x-wmf"/>
  <Override PartName="/ppt/media/image40.png" ContentType="image/png"/>
  <Override PartName="/ppt/media/image76.png" ContentType="image/png"/>
  <Override PartName="/ppt/media/image7.wmf" ContentType="image/x-wmf"/>
  <Override PartName="/ppt/media/image37.wmf" ContentType="image/x-wmf"/>
  <Override PartName="/ppt/media/image75.png" ContentType="image/png"/>
  <Override PartName="/ppt/media/image74.png" ContentType="image/png"/>
  <Override PartName="/ppt/media/image5.wmf" ContentType="image/x-wmf"/>
  <Override PartName="/ppt/media/image73.png" ContentType="image/png"/>
  <Override PartName="/ppt/media/image59.png" ContentType="image/png"/>
  <Override PartName="/ppt/media/image4.wmf" ContentType="image/x-wmf"/>
  <Override PartName="/ppt/media/image72.png" ContentType="image/png"/>
  <Override PartName="/ppt/media/image71.png" ContentType="image/png"/>
  <Override PartName="/ppt/media/image57.png" ContentType="image/png"/>
  <Override PartName="/ppt/media/image2.wmf" ContentType="image/x-wmf"/>
  <Override PartName="/ppt/media/image69.png" ContentType="image/png"/>
  <Override PartName="/ppt/media/image68.png" ContentType="image/png"/>
  <Override PartName="/ppt/media/image81.png" ContentType="image/png"/>
  <Override PartName="/ppt/media/image16.png" ContentType="image/png"/>
  <Override PartName="/ppt/media/image14.png" ContentType="image/png"/>
  <Override PartName="/ppt/media/image24.wmf" ContentType="image/x-wmf"/>
  <Override PartName="/ppt/media/image67.png" ContentType="image/png"/>
  <Override PartName="/ppt/media/image48.png" ContentType="image/png"/>
  <Override PartName="/ppt/media/image29.png" ContentType="image/png"/>
  <Override PartName="/ppt/media/image51.wmf" ContentType="image/x-wmf"/>
  <Override PartName="/ppt/media/image83.png" ContentType="image/png"/>
  <Override PartName="/ppt/media/image6.png" ContentType="image/png"/>
  <Override PartName="/ppt/media/image9.jpeg" ContentType="image/jpeg"/>
  <Override PartName="/ppt/media/image36.png" ContentType="image/png"/>
  <Override PartName="/ppt/media/image25.png" ContentType="image/png"/>
  <Override PartName="/ppt/media/image13.png" ContentType="image/png"/>
  <Override PartName="/ppt/media/image26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54.png" ContentType="image/png"/>
  <Override PartName="/ppt/media/image11.wmf" ContentType="image/x-wmf"/>
  <Override PartName="/ppt/media/image50.png" ContentType="image/png"/>
  <Override PartName="/ppt/slideLayouts/_rels/slideLayout239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3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</p:sldMasterIdLst>
  <p:notesMasterIdLst>
    <p:notesMasterId r:id="rId25"/>
  </p:notes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notesMaster" Target="notesMasters/notesMaster1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9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70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EC5825C-6DB9-4E69-A7B1-F420B940A21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latin typeface="Arial"/>
              </a:rPr>
              <a:t>Please Note: </a:t>
            </a:r>
            <a:r>
              <a:rPr b="0" lang="en-US" sz="4000" spc="-1" strike="noStrike">
                <a:latin typeface="Arial"/>
              </a:rPr>
              <a:t>This template has been created using the University of North Dakota brand guidelines. All colors and typefaces/fonts are within the brand guidelines and altering them isn’t suggested. Please visit </a:t>
            </a:r>
            <a:r>
              <a:rPr b="1" lang="en-US" sz="4000" spc="-1" strike="noStrike" u="sng">
                <a:uFillTx/>
                <a:latin typeface="Arial"/>
              </a:rPr>
              <a:t>UND.edu/brand</a:t>
            </a:r>
            <a:r>
              <a:rPr b="1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for more information on using the UND brand or email </a:t>
            </a:r>
            <a:r>
              <a:rPr b="1" lang="en-US" sz="4000" spc="-1" strike="noStrike" u="sng">
                <a:uFillTx/>
                <a:latin typeface="Arial"/>
              </a:rPr>
              <a:t>identity@UND.edu</a:t>
            </a:r>
            <a:r>
              <a:rPr b="1" lang="en-US" sz="4000" spc="-1" strike="noStrike">
                <a:latin typeface="Arial"/>
              </a:rPr>
              <a:t> </a:t>
            </a:r>
            <a:r>
              <a:rPr b="0" lang="en-US" sz="4000" spc="-1" strike="noStrike">
                <a:latin typeface="Arial"/>
              </a:rPr>
              <a:t>with any UND branding questions.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latin typeface="Arial"/>
              </a:rPr>
              <a:t>TIPS: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Check out the </a:t>
            </a:r>
            <a:r>
              <a:rPr b="1" lang="en-US" sz="4000" spc="-1" strike="noStrike">
                <a:latin typeface="Arial"/>
              </a:rPr>
              <a:t>Layout Dropdown </a:t>
            </a:r>
            <a:r>
              <a:rPr b="0" lang="en-US" sz="4000" spc="-1" strike="noStrike">
                <a:latin typeface="Arial"/>
              </a:rPr>
              <a:t>for more layout design options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It’s recommended </a:t>
            </a:r>
            <a:r>
              <a:rPr b="0" lang="en-US" sz="40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40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40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4000" spc="-1" strike="noStrike">
                <a:latin typeface="Arial"/>
              </a:rPr>
              <a:t>for presentations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4000" spc="-1" strike="noStrike" u="sng">
                <a:uFillTx/>
                <a:latin typeface="Arial"/>
              </a:rPr>
              <a:t>instead of</a:t>
            </a:r>
            <a:r>
              <a:rPr b="0" lang="en-US" sz="4000" spc="-1" strike="noStrike">
                <a:latin typeface="Arial"/>
              </a:rPr>
              <a:t> increasing size of text box to accommodate more text</a:t>
            </a:r>
            <a:endParaRPr b="0" lang="en-US" sz="40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latin typeface="Arial"/>
              </a:rPr>
              <a:t>Guides are available under </a:t>
            </a:r>
            <a:r>
              <a:rPr b="1" lang="en-US" sz="4000" spc="-1" strike="noStrike">
                <a:latin typeface="Arial"/>
              </a:rPr>
              <a:t>View</a:t>
            </a:r>
            <a:r>
              <a:rPr b="0" lang="en-US" sz="4000" spc="-1" strike="noStrike">
                <a:latin typeface="Arial"/>
              </a:rPr>
              <a:t> tab &gt; check </a:t>
            </a:r>
            <a:r>
              <a:rPr b="1" lang="en-US" sz="4000" spc="-1" strike="noStrike">
                <a:latin typeface="Arial"/>
              </a:rPr>
              <a:t>Guides</a:t>
            </a:r>
            <a:r>
              <a:rPr b="0" lang="en-US" sz="4000" spc="-1" strike="noStrike">
                <a:latin typeface="Arial"/>
              </a:rPr>
              <a:t> checkbox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D165E4-B171-49BB-A476-EA8244AB666E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B4C9D1-F661-425A-85D3-CB673B28ABDB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C57708-AF12-471F-AEAB-615D0AF6F8F4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4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854DD9-BB40-4BC3-9A93-CBB230074E31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2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7B1C3-639A-4527-ACA3-98EA9E166888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E524C9-03AD-47F1-B847-6805C99B87E6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3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DC3AF4-9DA5-4ECB-8270-565D34740FE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68674F-1D45-406B-A663-D3B00D3427F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F4C463-41C0-4C5B-B64E-D838B0B4E43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2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3CAAAC-CFFD-41F5-B2D4-6EFF13FE4A3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EEA938-9381-43C2-9323-60DA2FB6B7C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4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82C848-C870-4B13-8337-DB07EE047922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DCEC45-9976-490F-8C34-327C268A300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1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2E62FE-9A7B-401A-AEA6-5ED6EEF4769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4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9E86EE-7EAA-4960-AA51-08D27D90CEA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2C9061-CC40-4743-A6E4-D1A199C2F21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E16A79-FF20-4CD0-926A-C72D319B569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3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E47765-49B5-49B8-B645-05F33612428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6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726E3E-29A2-4275-845D-F27073781C6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FE58A1-83CD-4F5B-8DD1-15EE850A897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2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31EE6A-32B5-45FF-975B-7D3B3A26DB0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7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029010-8440-4F8E-9460-BB036F694482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TIPS: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Check out the </a:t>
            </a:r>
            <a:r>
              <a:rPr b="1" lang="en-US" sz="1200" spc="-1" strike="noStrike">
                <a:latin typeface="Arial"/>
              </a:rPr>
              <a:t>Layout Dropdown </a:t>
            </a:r>
            <a:r>
              <a:rPr b="0" lang="en-US" sz="1200" spc="-1" strike="noStrike">
                <a:latin typeface="Arial"/>
              </a:rPr>
              <a:t>for more layout design options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It’s recommended </a:t>
            </a:r>
            <a:r>
              <a:rPr b="0" lang="en-US" sz="12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12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12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1200" spc="-1" strike="noStrike">
                <a:latin typeface="Arial"/>
              </a:rPr>
              <a:t>for presentations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1200" spc="-1" strike="noStrike" u="sng">
                <a:uFillTx/>
                <a:latin typeface="Arial"/>
              </a:rPr>
              <a:t>instead of</a:t>
            </a:r>
            <a:r>
              <a:rPr b="0" lang="en-US" sz="1200" spc="-1" strike="noStrike">
                <a:latin typeface="Arial"/>
              </a:rPr>
              <a:t> increasing size of text box to accommodate more text</a:t>
            </a:r>
            <a:endParaRPr b="0" lang="en-US" sz="12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Guides for are available under </a:t>
            </a:r>
            <a:r>
              <a:rPr b="1" lang="en-US" sz="1200" spc="-1" strike="noStrike">
                <a:latin typeface="Arial"/>
              </a:rPr>
              <a:t>View</a:t>
            </a:r>
            <a:r>
              <a:rPr b="0" lang="en-US" sz="1200" spc="-1" strike="noStrike">
                <a:latin typeface="Arial"/>
              </a:rPr>
              <a:t> tab &gt; check </a:t>
            </a:r>
            <a:r>
              <a:rPr b="1" lang="en-US" sz="1200" spc="-1" strike="noStrike">
                <a:latin typeface="Arial"/>
              </a:rPr>
              <a:t>Guides</a:t>
            </a:r>
            <a:r>
              <a:rPr b="0" lang="en-US" sz="1200" spc="-1" strike="noStrike">
                <a:latin typeface="Arial"/>
              </a:rPr>
              <a:t> checkbox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2EC884-216B-4C32-B9F4-EC1C05470E1D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14B4D4F-243B-4878-B956-CB91A480A780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DC60D8-826D-43F2-9D83-D3A80E5EDBB2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9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13B767-0BD3-47A8-A6A5-5E6386BE65D0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2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24C804-48E5-4433-B52A-FAA366E8DB7C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latin typeface="Arial"/>
              </a:rPr>
              <a:t>TIPS: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Check out the </a:t>
            </a:r>
            <a:r>
              <a:rPr b="1" lang="en-US" sz="2400" spc="-1" strike="noStrike">
                <a:latin typeface="Arial"/>
              </a:rPr>
              <a:t>Layout Dropdown </a:t>
            </a:r>
            <a:r>
              <a:rPr b="0" lang="en-US" sz="2400" spc="-1" strike="noStrike">
                <a:latin typeface="Arial"/>
              </a:rPr>
              <a:t>for more layout design options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It’s recommended 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Arial"/>
              </a:rPr>
              <a:t>not going below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ff0000"/>
                </a:solidFill>
                <a:latin typeface="Arial"/>
              </a:rPr>
              <a:t>24-point font size </a:t>
            </a:r>
            <a:r>
              <a:rPr b="0" lang="en-US" sz="2400" spc="-1" strike="noStrike">
                <a:latin typeface="Arial"/>
              </a:rPr>
              <a:t>for presentations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If your text overflows a placement text box it’s recommended to edit/delete down text content </a:t>
            </a:r>
            <a:r>
              <a:rPr b="0" lang="en-US" sz="2400" spc="-1" strike="noStrike" u="sng">
                <a:uFillTx/>
                <a:latin typeface="Arial"/>
              </a:rPr>
              <a:t>instead of</a:t>
            </a:r>
            <a:r>
              <a:rPr b="0" lang="en-US" sz="2400" spc="-1" strike="noStrike">
                <a:latin typeface="Arial"/>
              </a:rPr>
              <a:t> increasing size of text box to accommodate more text</a:t>
            </a:r>
            <a:endParaRPr b="0" lang="en-US" sz="24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latin typeface="Arial"/>
              </a:rPr>
              <a:t>Guides for textboxes are available under </a:t>
            </a:r>
            <a:r>
              <a:rPr b="1" lang="en-US" sz="2400" spc="-1" strike="noStrike">
                <a:latin typeface="Arial"/>
              </a:rPr>
              <a:t>View</a:t>
            </a:r>
            <a:r>
              <a:rPr b="0" lang="en-US" sz="2400" spc="-1" strike="noStrike">
                <a:latin typeface="Arial"/>
              </a:rPr>
              <a:t> tab &gt; check </a:t>
            </a:r>
            <a:r>
              <a:rPr b="1" lang="en-US" sz="2400" spc="-1" strike="noStrike">
                <a:latin typeface="Arial"/>
              </a:rPr>
              <a:t>Guides</a:t>
            </a:r>
            <a:r>
              <a:rPr b="0" lang="en-US" sz="2400" spc="-1" strike="noStrike">
                <a:latin typeface="Arial"/>
              </a:rPr>
              <a:t> checkbox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465D7E-EDB4-40BF-B81C-6EDCEA552846}" type="slidenum">
              <a:rPr b="0" lang="en-US" sz="1200" spc="-1" strike="noStrike">
                <a:latin typeface="Times New Roman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119671-60F7-4003-9C93-A56A17B206EC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1BFFDB-3B1A-4E19-AF79-66D1F3ECF6F7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FDEAD2-9758-4068-ABB7-366A2D44A4B0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77B2CF-1F3E-4A77-A118-6E1FD32836B7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318B46-2383-428F-B340-0378512C778D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418011-B32A-454B-A04D-8C0B75566368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F5F2B6-BAF5-45CA-BA44-009C9F63E9B3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6A2351-2294-45D9-B9DB-D1C525E7FDB1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2F982B-5A03-4DB0-8CE0-F696C3A9EA82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AA9FC6C-4864-4050-8D97-C9C164C4A40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EE5364-CE00-4316-A379-6C24D9B21ADD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DB3C55-1D69-439E-8924-031909B89331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26A281-8C02-47EB-A8AE-5B3D175D15EB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4E3C74-8FA2-49C6-AB0E-C1B4DA77A199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72096E-39F3-450F-9BC9-6A3B0B6085D1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DEAA39-20D4-484E-A63C-60C93BBB93D3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11F0E7-66F1-43A9-867D-CA3A2213B860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FCCFFA-991F-49A3-B2FA-7973F69BC3E1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D336F3-18DD-4A23-9D53-630FCCD74842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C37214-1C46-42F1-A884-08F2B348E9B8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B0B3FE7-FFE7-47E3-B889-804CDC5D5E7C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9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0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A91C2F8-6814-4E81-BC4C-A04C613D87BB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83F8664-9A84-4522-AE9E-4077AC5AC453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C7C60B-F4B1-4368-874E-8870CB5EC6EA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4A459D-1782-42F9-94B0-BDC3A896CDFD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277885-C527-4E0A-A22D-B03C64235513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462960" y="1377720"/>
            <a:ext cx="8229240" cy="24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37DDD9A-2526-4D7D-8667-46A3E71068B2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5C3647-3217-4758-B5A0-4454250CAFF7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2B9FC4E-E70E-4DCE-8B59-57702ED71753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F52C3C4-2AE0-44FF-A37E-D77D25CBE98C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91200" y="2211480"/>
            <a:ext cx="776124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8F4B94A-1BCA-4BC4-9A2B-74C3CB7783A5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68120" y="202032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69120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4668120" y="2211480"/>
            <a:ext cx="378720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14F85F-E580-4179-A4BA-FD5735569A53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31524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5939280" y="202032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69120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31524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5939280" y="2211480"/>
            <a:ext cx="2498760" cy="1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25FCA9-6058-4B4C-B0FF-DEC9218CD21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650D0F-4786-4611-A738-5032CE6AF6A7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691200" y="1974960"/>
            <a:ext cx="776124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941843-CEB3-4CCA-AB3A-4DBF7E30AA76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BE0077-7089-41DF-8CC1-EE5066A4251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image" Target="../media/image2.wmf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6.png"/><Relationship Id="rId3" Type="http://schemas.openxmlformats.org/officeDocument/2006/relationships/image" Target="../media/image27.wmf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36.png"/><Relationship Id="rId3" Type="http://schemas.openxmlformats.org/officeDocument/2006/relationships/image" Target="../media/image37.wmf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08.xml"/><Relationship Id="rId8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44.png"/><Relationship Id="rId3" Type="http://schemas.openxmlformats.org/officeDocument/2006/relationships/image" Target="../media/image45.wmf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6.xml"/><Relationship Id="rId15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wmf"/><Relationship Id="rId3" Type="http://schemas.openxmlformats.org/officeDocument/2006/relationships/image" Target="../media/image5.wmf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49.wmf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6.xml"/><Relationship Id="rId8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3.xml"/><Relationship Id="rId15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wmf"/><Relationship Id="rId3" Type="http://schemas.openxmlformats.org/officeDocument/2006/relationships/image" Target="../media/image8.wmf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wmf"/><Relationship Id="rId3" Type="http://schemas.openxmlformats.org/officeDocument/2006/relationships/image" Target="../media/image11.wmf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4.png"/><Relationship Id="rId3" Type="http://schemas.openxmlformats.org/officeDocument/2006/relationships/image" Target="../media/image15.wmf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7.png"/><Relationship Id="rId3" Type="http://schemas.openxmlformats.org/officeDocument/2006/relationships/image" Target="../media/image18.wmf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0.png"/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3.png"/><Relationship Id="rId3" Type="http://schemas.openxmlformats.org/officeDocument/2006/relationships/image" Target="../media/image24.wmf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787560" y="1371600"/>
            <a:ext cx="4898880" cy="314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K 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D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T 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I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787560" y="4533840"/>
            <a:ext cx="4898880" cy="186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Line"/>
          <p:cNvSpPr/>
          <p:nvPr/>
        </p:nvSpPr>
        <p:spPr>
          <a:xfrm>
            <a:off x="3442680" y="1371600"/>
            <a:ext cx="360" cy="502920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" name="UND Logo" descr="University of North Dakota Logo"/>
          <p:cNvPicPr/>
          <p:nvPr/>
        </p:nvPicPr>
        <p:blipFill>
          <a:blip r:embed="rId4"/>
          <a:stretch/>
        </p:blipFill>
        <p:spPr>
          <a:xfrm>
            <a:off x="251640" y="220824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78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9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380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381" name="PlaceHolder 1"/>
          <p:cNvSpPr>
            <a:spLocks noGrp="1"/>
          </p:cNvSpPr>
          <p:nvPr>
            <p:ph type="sldNum" idx="3"/>
          </p:nvPr>
        </p:nvSpPr>
        <p:spPr>
          <a:xfrm>
            <a:off x="8466120" y="6183720"/>
            <a:ext cx="685440" cy="68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2967751-9CBD-401D-8673-526748FC1F33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title"/>
          </p:nvPr>
        </p:nvSpPr>
        <p:spPr>
          <a:xfrm>
            <a:off x="457200" y="1381680"/>
            <a:ext cx="82292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TITLE, SUBHEAD &amp; BULLETED LIST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97320" y="2010240"/>
            <a:ext cx="7759800" cy="36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914400" y="2411280"/>
            <a:ext cx="7314840" cy="101736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ctr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Lorem ipsum dolor sit amet, consectetuer adipiscing.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1143000" y="3438720"/>
            <a:ext cx="6857640" cy="2839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628560" indent="-285840">
              <a:lnSpc>
                <a:spcPct val="150000"/>
              </a:lnSpc>
              <a:spcBef>
                <a:spcPts val="374"/>
              </a:spcBef>
              <a:buClr>
                <a:srgbClr val="039a4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second level bullet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23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4" name="Background" descr="A white and green background with lines&#10;&#10;Description automatically generated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132920" y="2331720"/>
            <a:ext cx="6877800" cy="7347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009a44"/>
                </a:solidFill>
                <a:latin typeface="Arial"/>
              </a:rPr>
              <a:t>TITLE: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1132920" y="3085200"/>
            <a:ext cx="6877800" cy="19022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751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copy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UND Leads Logo" descr="UND Leads Logo"/>
          <p:cNvPicPr/>
          <p:nvPr/>
        </p:nvPicPr>
        <p:blipFill>
          <a:blip r:embed="rId4"/>
          <a:stretch/>
        </p:blipFill>
        <p:spPr>
          <a:xfrm>
            <a:off x="6583680" y="5878800"/>
            <a:ext cx="2237760" cy="672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65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Learning"/>
          <p:cNvSpPr/>
          <p:nvPr/>
        </p:nvSpPr>
        <p:spPr>
          <a:xfrm>
            <a:off x="479520" y="2264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LEARNING    A Sense of Wonder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9" name="White Line"/>
          <p:cNvSpPr/>
          <p:nvPr/>
        </p:nvSpPr>
        <p:spPr>
          <a:xfrm>
            <a:off x="3991320" y="307080"/>
            <a:ext cx="360" cy="31176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Equity"/>
          <p:cNvSpPr/>
          <p:nvPr/>
        </p:nvSpPr>
        <p:spPr>
          <a:xfrm>
            <a:off x="457200" y="2390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EQUITY    Opportunities for Success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1" name="White Line"/>
          <p:cNvSpPr/>
          <p:nvPr/>
        </p:nvSpPr>
        <p:spPr>
          <a:xfrm>
            <a:off x="3447720" y="319320"/>
            <a:ext cx="360" cy="31212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49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Affinity"/>
          <p:cNvSpPr/>
          <p:nvPr/>
        </p:nvSpPr>
        <p:spPr>
          <a:xfrm>
            <a:off x="457200" y="239040"/>
            <a:ext cx="8226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AFFINITY    A Sense of Belonging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3" name="White Line"/>
          <p:cNvSpPr/>
          <p:nvPr/>
        </p:nvSpPr>
        <p:spPr>
          <a:xfrm>
            <a:off x="3913560" y="313560"/>
            <a:ext cx="360" cy="31176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91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Discovery"/>
          <p:cNvSpPr/>
          <p:nvPr/>
        </p:nvSpPr>
        <p:spPr>
          <a:xfrm>
            <a:off x="174240" y="239040"/>
            <a:ext cx="87955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algn="ctr"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DISCOVERY    A Love of Inquiry and Creativity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5" name="White Line"/>
          <p:cNvSpPr/>
          <p:nvPr/>
        </p:nvSpPr>
        <p:spPr>
          <a:xfrm>
            <a:off x="3400200" y="314280"/>
            <a:ext cx="360" cy="31212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5059800" y="1671120"/>
            <a:ext cx="3855960" cy="100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EDIT</a:t>
            </a:r>
            <a:br>
              <a:rPr sz="3600"/>
            </a:b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5066640" y="2794680"/>
            <a:ext cx="3855960" cy="3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</a:t>
            </a: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5288760" y="3243960"/>
            <a:ext cx="3633840" cy="3385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text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6" name="Green Slashes" descr=""/>
          <p:cNvPicPr/>
          <p:nvPr/>
        </p:nvPicPr>
        <p:blipFill>
          <a:blip r:embed="rId3"/>
          <a:stretch/>
        </p:blipFill>
        <p:spPr>
          <a:xfrm>
            <a:off x="3645360" y="509760"/>
            <a:ext cx="2750040" cy="914040"/>
          </a:xfrm>
          <a:prstGeom prst="rect">
            <a:avLst/>
          </a:prstGeom>
          <a:ln w="0">
            <a:noFill/>
          </a:ln>
        </p:spPr>
      </p:pic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239400" y="235800"/>
            <a:ext cx="4571640" cy="63932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38" name="UND Logo" descr=""/>
          <p:cNvPicPr/>
          <p:nvPr/>
        </p:nvPicPr>
        <p:blipFill>
          <a:blip r:embed="rId4"/>
          <a:stretch/>
        </p:blipFill>
        <p:spPr>
          <a:xfrm>
            <a:off x="7942320" y="20736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7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0" y="5085000"/>
            <a:ext cx="5686920" cy="154404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  <p:txBody>
          <a:bodyPr lIns="365760" rIns="2286000" tIns="0" bIns="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9a44"/>
                </a:solidFill>
                <a:latin typeface="Arial"/>
              </a:rPr>
              <a:t>Add caption here. Lorem ipsum dolor amet consectetuer.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8" name="UND Logo"/>
          <p:cNvSpPr/>
          <p:nvPr/>
        </p:nvSpPr>
        <p:spPr>
          <a:xfrm>
            <a:off x="7864200" y="209880"/>
            <a:ext cx="1069560" cy="4568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717" name="PlaceHolder 1"/>
          <p:cNvSpPr>
            <a:spLocks noGrp="1"/>
          </p:cNvSpPr>
          <p:nvPr>
            <p:ph type="body"/>
          </p:nvPr>
        </p:nvSpPr>
        <p:spPr>
          <a:xfrm>
            <a:off x="0" y="-1800"/>
            <a:ext cx="4537440" cy="686808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4599360" y="-1800"/>
            <a:ext cx="4544280" cy="340956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4599360" y="3458160"/>
            <a:ext cx="4544280" cy="340812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0" name="UND Logo"/>
          <p:cNvSpPr/>
          <p:nvPr/>
        </p:nvSpPr>
        <p:spPr>
          <a:xfrm>
            <a:off x="73080" y="6216120"/>
            <a:ext cx="1069560" cy="4568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Background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759" name="Green Slashes" descr=""/>
          <p:cNvPicPr/>
          <p:nvPr/>
        </p:nvPicPr>
        <p:blipFill>
          <a:blip r:embed="rId3"/>
          <a:stretch/>
        </p:blipFill>
        <p:spPr>
          <a:xfrm>
            <a:off x="3895560" y="322200"/>
            <a:ext cx="2750040" cy="914040"/>
          </a:xfrm>
          <a:prstGeom prst="rect">
            <a:avLst/>
          </a:prstGeom>
          <a:ln w="0">
            <a:noFill/>
          </a:ln>
        </p:spPr>
      </p:pic>
      <p:sp>
        <p:nvSpPr>
          <p:cNvPr id="760" name="PlaceHolder 1"/>
          <p:cNvSpPr>
            <a:spLocks noGrp="1"/>
          </p:cNvSpPr>
          <p:nvPr>
            <p:ph type="body"/>
          </p:nvPr>
        </p:nvSpPr>
        <p:spPr>
          <a:xfrm>
            <a:off x="0" y="-3960"/>
            <a:ext cx="5061240" cy="33912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0" y="3443040"/>
            <a:ext cx="2462400" cy="34146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2535120" y="3443040"/>
            <a:ext cx="2526480" cy="3414600"/>
          </a:xfrm>
          <a:prstGeom prst="rect">
            <a:avLst/>
          </a:prstGeom>
          <a:solidFill>
            <a:srgbClr val="bfbfbf"/>
          </a:solidFill>
          <a:ln w="1260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5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3" name="UND Logo" descr=""/>
          <p:cNvPicPr/>
          <p:nvPr/>
        </p:nvPicPr>
        <p:blipFill>
          <a:blip r:embed="rId4"/>
          <a:stretch/>
        </p:blipFill>
        <p:spPr>
          <a:xfrm>
            <a:off x="7942320" y="20736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764" name="PlaceHolder 4"/>
          <p:cNvSpPr>
            <a:spLocks noGrp="1"/>
          </p:cNvSpPr>
          <p:nvPr>
            <p:ph type="title"/>
          </p:nvPr>
        </p:nvSpPr>
        <p:spPr>
          <a:xfrm>
            <a:off x="5288760" y="1458360"/>
            <a:ext cx="3627000" cy="100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EDIT</a:t>
            </a:r>
            <a:br>
              <a:rPr sz="3600"/>
            </a:b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5" name="PlaceHolder 5"/>
          <p:cNvSpPr>
            <a:spLocks noGrp="1"/>
          </p:cNvSpPr>
          <p:nvPr>
            <p:ph type="body"/>
          </p:nvPr>
        </p:nvSpPr>
        <p:spPr>
          <a:xfrm>
            <a:off x="5282640" y="2581920"/>
            <a:ext cx="3633840" cy="3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6" name="PlaceHolder 6"/>
          <p:cNvSpPr>
            <a:spLocks noGrp="1"/>
          </p:cNvSpPr>
          <p:nvPr>
            <p:ph type="body"/>
          </p:nvPr>
        </p:nvSpPr>
        <p:spPr>
          <a:xfrm>
            <a:off x="5511600" y="3031200"/>
            <a:ext cx="3405240" cy="359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Body text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43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body"/>
          </p:nvPr>
        </p:nvSpPr>
        <p:spPr>
          <a:xfrm>
            <a:off x="4000680" y="0"/>
            <a:ext cx="514332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08080"/>
                </a:solidFill>
                <a:latin typeface="Calibri"/>
              </a:rPr>
              <a:t>Click icon to add photo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229280" y="3862440"/>
            <a:ext cx="4686120" cy="2304360"/>
          </a:xfrm>
          <a:prstGeom prst="rect">
            <a:avLst/>
          </a:prstGeom>
          <a:noFill/>
          <a:ln w="0">
            <a:noFill/>
          </a:ln>
        </p:spPr>
        <p:txBody>
          <a:bodyPr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CLICK TO EDIT TITLE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229280" y="6174720"/>
            <a:ext cx="4686120" cy="45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Logo" descr="University of North Dakota Logo"/>
          <p:cNvPicPr/>
          <p:nvPr/>
        </p:nvPicPr>
        <p:blipFill>
          <a:blip r:embed="rId4"/>
          <a:stretch/>
        </p:blipFill>
        <p:spPr>
          <a:xfrm>
            <a:off x="477360" y="212400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body"/>
          </p:nvPr>
        </p:nvSpPr>
        <p:spPr>
          <a:xfrm>
            <a:off x="457200" y="1371600"/>
            <a:ext cx="8229240" cy="502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PlaceHolder 2"/>
          <p:cNvSpPr>
            <a:spLocks noGrp="1"/>
          </p:cNvSpPr>
          <p:nvPr>
            <p:ph type="title"/>
          </p:nvPr>
        </p:nvSpPr>
        <p:spPr>
          <a:xfrm>
            <a:off x="463320" y="-144000"/>
            <a:ext cx="6857640" cy="1235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6" name="UND Logo" descr=""/>
          <p:cNvPicPr/>
          <p:nvPr/>
        </p:nvPicPr>
        <p:blipFill>
          <a:blip r:embed="rId2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body"/>
          </p:nvPr>
        </p:nvSpPr>
        <p:spPr>
          <a:xfrm>
            <a:off x="5299920" y="1371600"/>
            <a:ext cx="3380040" cy="502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Content and graph slide. Click to edit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Maecenas porttitor congue massa. Fusce posuere, magna sed pulvinar ultricies, purus lectus. Maecenas porttitor congue massa. Fusce posuere.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081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Maecenas porttitor congue massa. Fusce posuere.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463320" y="1371600"/>
            <a:ext cx="4386960" cy="502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graph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PlaceHolder 3"/>
          <p:cNvSpPr>
            <a:spLocks noGrp="1"/>
          </p:cNvSpPr>
          <p:nvPr>
            <p:ph type="title"/>
          </p:nvPr>
        </p:nvSpPr>
        <p:spPr>
          <a:xfrm>
            <a:off x="463320" y="-144000"/>
            <a:ext cx="6857640" cy="1235160"/>
          </a:xfrm>
          <a:prstGeom prst="rect">
            <a:avLst/>
          </a:prstGeom>
          <a:noFill/>
          <a:ln w="0">
            <a:noFill/>
          </a:ln>
        </p:spPr>
        <p:txBody>
          <a:bodyPr lIns="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7" name="UND Logo" descr=""/>
          <p:cNvPicPr/>
          <p:nvPr/>
        </p:nvPicPr>
        <p:blipFill>
          <a:blip r:embed="rId2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reen Rectangle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5" name="White Slashes" descr=""/>
          <p:cNvPicPr/>
          <p:nvPr/>
        </p:nvPicPr>
        <p:blipFill>
          <a:blip r:embed="rId2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886" name="UND Logo" descr=""/>
          <p:cNvPicPr/>
          <p:nvPr/>
        </p:nvPicPr>
        <p:blipFill>
          <a:blip r:embed="rId3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235800" y="1183680"/>
            <a:ext cx="8679240" cy="5432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CLICK TO ADD HEADLINE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235800" y="1943280"/>
            <a:ext cx="8679240" cy="468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5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5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5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5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15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reen Arrow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926" name="White Slashes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975040" cy="991440"/>
          </a:xfrm>
          <a:prstGeom prst="rect">
            <a:avLst/>
          </a:prstGeom>
          <a:ln w="0">
            <a:noFill/>
          </a:ln>
        </p:spPr>
      </p:pic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457200" y="4325400"/>
            <a:ext cx="8229240" cy="50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CLICK TO ADD TEXT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8" name="UND Logo" descr="University of North Dakota Logo"/>
          <p:cNvPicPr/>
          <p:nvPr/>
        </p:nvPicPr>
        <p:blipFill>
          <a:blip r:embed="rId4"/>
          <a:stretch/>
        </p:blipFill>
        <p:spPr>
          <a:xfrm>
            <a:off x="2998440" y="1713240"/>
            <a:ext cx="3147120" cy="3147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3"/>
          <a:stretch/>
        </p:blipFill>
        <p:spPr>
          <a:xfrm>
            <a:off x="-7560" y="-7560"/>
            <a:ext cx="2742840" cy="91404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2" descr="Overhead drone image of the University of North Dakota buildings up and down University Ave with the UND Leads Logo."/>
          <p:cNvPicPr/>
          <p:nvPr/>
        </p:nvPicPr>
        <p:blipFill>
          <a:blip r:embed="rId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reen Arrow Background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28080" y="2095560"/>
            <a:ext cx="7765200" cy="2271960"/>
          </a:xfrm>
          <a:prstGeom prst="rect">
            <a:avLst/>
          </a:prstGeom>
          <a:noFill/>
          <a:ln w="0">
            <a:noFill/>
          </a:ln>
        </p:spPr>
        <p:txBody>
          <a:bodyPr rIns="90000" tIns="0" bIns="0"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SECTION DIVIDER SLIDE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28080" y="4383000"/>
            <a:ext cx="7765200" cy="82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White Slashes" descr=""/>
          <p:cNvPicPr/>
          <p:nvPr/>
        </p:nvPicPr>
        <p:blipFill>
          <a:blip r:embed="rId3"/>
          <a:stretch/>
        </p:blipFill>
        <p:spPr>
          <a:xfrm>
            <a:off x="-15120" y="-15120"/>
            <a:ext cx="2742840" cy="914040"/>
          </a:xfrm>
          <a:prstGeom prst="rect">
            <a:avLst/>
          </a:prstGeom>
          <a:ln w="0">
            <a:noFill/>
          </a:ln>
        </p:spPr>
      </p:pic>
      <p:pic>
        <p:nvPicPr>
          <p:cNvPr id="129" name="UND Logo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88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bfbfbf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</a:rPr>
              <a:t>Click icon to add photo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0" y="5636520"/>
            <a:ext cx="9143640" cy="63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500" spc="-1" strike="noStrike">
                <a:solidFill>
                  <a:srgbClr val="ffffff"/>
                </a:solidFill>
                <a:latin typeface="Arial"/>
              </a:rPr>
              <a:t>CLICK TO EDIT HEADLINE</a:t>
            </a:r>
            <a:endParaRPr b="0" lang="en-US" sz="4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0" y="6277680"/>
            <a:ext cx="914364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subhead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UND Logo"/>
          <p:cNvSpPr/>
          <p:nvPr/>
        </p:nvSpPr>
        <p:spPr>
          <a:xfrm>
            <a:off x="7864200" y="209880"/>
            <a:ext cx="1069560" cy="4568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07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09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HEADLINE AND CONTENT SLIDE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49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0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51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TITLE, SUBHEAD &amp; CONTENT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Click to add subhead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914400" y="2477520"/>
            <a:ext cx="731484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292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3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294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295" name="PlaceHolder 1"/>
          <p:cNvSpPr>
            <a:spLocks noGrp="1"/>
          </p:cNvSpPr>
          <p:nvPr>
            <p:ph type="sldNum" idx="1"/>
          </p:nvPr>
        </p:nvSpPr>
        <p:spPr>
          <a:xfrm>
            <a:off x="8473680" y="6267240"/>
            <a:ext cx="677880" cy="590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271E75C-FB97-47F3-9EA5-2D27F69D58FF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2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 &amp; TWO COLUMNS CONTENT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914400" y="1978200"/>
            <a:ext cx="7314840" cy="4422240"/>
          </a:xfrm>
          <a:prstGeom prst="rect">
            <a:avLst/>
          </a:prstGeom>
          <a:noFill/>
          <a:ln w="0">
            <a:noFill/>
          </a:ln>
        </p:spPr>
        <p:txBody>
          <a:bodyPr numCol="2" spcCol="457200" lIns="0" rIns="0" tIns="45000" bIns="45000" anchor="t">
            <a:noAutofit/>
          </a:bodyPr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Delete placeholder text and add own text.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 Maecenas porttitor congue massa.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Fusce posuere, magna sed pulvinar ultricies, purus lectus malesuada libero, Vivamus a tellus. Fusce posuere, purus lectus malesuada libero,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sit amet.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Lorem ipsum dolor sit amet, consectetuer adipiscing elit.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280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5" descr=""/>
          <p:cNvPicPr/>
          <p:nvPr/>
        </p:nvPicPr>
        <p:blipFill>
          <a:blip r:embed="rId2"/>
          <a:stretch/>
        </p:blipFill>
        <p:spPr>
          <a:xfrm>
            <a:off x="-756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6"/>
          <p:cNvSpPr/>
          <p:nvPr/>
        </p:nvSpPr>
        <p:spPr>
          <a:xfrm>
            <a:off x="0" y="0"/>
            <a:ext cx="9143640" cy="914040"/>
          </a:xfrm>
          <a:prstGeom prst="rect">
            <a:avLst/>
          </a:prstGeom>
          <a:solidFill>
            <a:srgbClr val="009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3" descr=""/>
          <p:cNvPicPr/>
          <p:nvPr/>
        </p:nvPicPr>
        <p:blipFill>
          <a:blip r:embed="rId3"/>
          <a:stretch/>
        </p:blipFill>
        <p:spPr>
          <a:xfrm>
            <a:off x="-7560" y="-5400"/>
            <a:ext cx="2757600" cy="919080"/>
          </a:xfrm>
          <a:prstGeom prst="rect">
            <a:avLst/>
          </a:prstGeom>
          <a:ln w="0">
            <a:noFill/>
          </a:ln>
        </p:spPr>
      </p:pic>
      <p:pic>
        <p:nvPicPr>
          <p:cNvPr id="337" name="Graphic 4" descr=""/>
          <p:cNvPicPr/>
          <p:nvPr/>
        </p:nvPicPr>
        <p:blipFill>
          <a:blip r:embed="rId4"/>
          <a:stretch/>
        </p:blipFill>
        <p:spPr>
          <a:xfrm>
            <a:off x="7973640" y="213480"/>
            <a:ext cx="1066320" cy="45684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sldNum" idx="2"/>
          </p:nvPr>
        </p:nvSpPr>
        <p:spPr>
          <a:xfrm>
            <a:off x="8466120" y="6183720"/>
            <a:ext cx="685440" cy="68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C182FB8-D803-40BF-BB61-CCED1ADDA141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&lt;number&gt;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title"/>
          </p:nvPr>
        </p:nvSpPr>
        <p:spPr>
          <a:xfrm>
            <a:off x="462600" y="1371600"/>
            <a:ext cx="777384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TITLE &amp; BULLETED LIST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914400" y="1972080"/>
            <a:ext cx="7314840" cy="442836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45000" anchor="t">
            <a:noAutofit/>
          </a:bodyPr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751"/>
              </a:spcBef>
              <a:buClr>
                <a:srgbClr val="039a44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add a bulleted list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title"/>
          </p:nvPr>
        </p:nvSpPr>
        <p:spPr>
          <a:xfrm>
            <a:off x="3787560" y="1371600"/>
            <a:ext cx="4898880" cy="314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</a:rPr>
              <a:t>Sun Based Localization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2" name="PlaceHolder 2"/>
          <p:cNvSpPr>
            <a:spLocks noGrp="1"/>
          </p:cNvSpPr>
          <p:nvPr>
            <p:ph/>
          </p:nvPr>
        </p:nvSpPr>
        <p:spPr>
          <a:xfrm>
            <a:off x="3787560" y="4533840"/>
            <a:ext cx="4898880" cy="186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Georgia"/>
              </a:rPr>
              <a:t>Click to edit subtitle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Position Based On Lat and Lon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3" name="PlaceHolder 2"/>
          <p:cNvSpPr>
            <a:spLocks noGrp="1"/>
          </p:cNvSpPr>
          <p:nvPr>
            <p:ph/>
          </p:nvPr>
        </p:nvSpPr>
        <p:spPr>
          <a:xfrm>
            <a:off x="914400" y="2514600"/>
            <a:ext cx="7315200" cy="38858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Calculate the solar position we will need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Latitude and Longitude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Current Date and UTC Time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Elapsed Julian Days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(calculated by subtracting current date from January 1</a:t>
            </a:r>
            <a:r>
              <a:rPr b="0" lang="en-US" sz="2400" spc="-1" strike="noStrike" baseline="33000">
                <a:solidFill>
                  <a:srgbClr val="000000"/>
                </a:solidFill>
                <a:latin typeface="Arial"/>
              </a:rPr>
              <a:t>st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 2000)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Declination Angle (discussed on slide 10)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 Hour Angle (discussed on slide 11)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3"/>
          <p:cNvSpPr>
            <a:spLocks noGrp="1"/>
          </p:cNvSpPr>
          <p:nvPr>
            <p:ph type="sldNum" idx="15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F315DAB-A6B8-4EDD-A4EA-AACD038CFB2E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 type="sldNum" idx="16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5C0F11F-04B6-4FE0-B393-75D0C753EDBD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07" name="Slide Subhead 4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Georgia"/>
              </a:rPr>
              <a:t>The angular distance from the zenith of the observer at the equator and the sun at solar noon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"/>
          <p:cNvSpPr txBox="1"/>
          <p:nvPr/>
        </p:nvSpPr>
        <p:spPr>
          <a:xfrm>
            <a:off x="685800" y="2554920"/>
            <a:ext cx="7968600" cy="41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dOmega = 2.1429 - 0.0010394594 * dElapsedJulianDays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dMeanLongitude = 4.8950630 + 0.017202791698 * dElapsedJulianDays # Radians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dMeanAnomaly = (6.2400600 + 0.0172019699 * dElapsedJulianDays)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dEclipticLongitude = dMeanLongitude + 0.03341607 * math.sin(dMeanAnomaly) + 0.00034894 * math.sin(2 * dMeanAnomaly) - 0.0001134 - 0.0000203 * math.sin(dOmega)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dEclipticObliquity = 0.4090928 - 6.2140e-9 * dElapsedJulianDays + 0.0000396 * math.cos(dOmega)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dSin_EclipticLongitude = math.sin(dEclipticLongitude)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dY = math.cos(dEclipticObliquity) * dSin_EclipticLongitude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dX = math.cos(dEclipticLongitude)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dRightAscension = math.atan2(dY, dX) if dRightAscension &lt; 0.0: dRightAscension += (2 * math.pi)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</a:rPr>
              <a:t>dDeclination = math.asin(math.sin(dEclipticObliquity) * dSin_EclipticLongitude)</a:t>
            </a: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0" name="PlaceHolder 2"/>
          <p:cNvSpPr>
            <a:spLocks noGrp="1"/>
          </p:cNvSpPr>
          <p:nvPr>
            <p:ph type="sldNum" idx="17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169A97F-ED9D-40A5-AA8C-E679DC41B690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1" name="Slide Subhead 5"/>
          <p:cNvSpPr txBox="1"/>
          <p:nvPr/>
        </p:nvSpPr>
        <p:spPr>
          <a:xfrm>
            <a:off x="691560" y="2020680"/>
            <a:ext cx="7761240" cy="72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Georgia"/>
              </a:rPr>
              <a:t>The angular displacement of the sun east or west of the local meridian due to rotation of the earth on its axis at 15° per hour with morning being negative and afternoon being positive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"/>
          <p:cNvSpPr txBox="1"/>
          <p:nvPr/>
        </p:nvSpPr>
        <p:spPr>
          <a:xfrm>
            <a:off x="685800" y="2971800"/>
            <a:ext cx="7968600" cy="44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Local Standad Time Meridian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LSTM = 15 * abs(0) # LSTM = 15 * UTC Difference which is zero if given UTC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Equation of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B = math.radians((360/365) * (day_of_year - 81))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EoT = 9.87*math.sin(2*B) - 7.53*math.cos(B) - 1.5*math.sin(B)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Time Correction Factor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TC = 4 * (longitude - LSTM) + EoT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Local Solar Time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LST = ((60 * datetime.hour) + datetime.minute + TC) / 60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# Hour Angle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hour_angle = math.radians(15 * (LST - 12))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Calculating Solar Declination Angle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4" name="PlaceHolder 2"/>
          <p:cNvSpPr>
            <a:spLocks noGrp="1"/>
          </p:cNvSpPr>
          <p:nvPr>
            <p:ph type="sldNum" idx="18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CAE5C69-AC08-425B-AAB6-670AEB9FD631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5" name=""/>
          <p:cNvSpPr txBox="1"/>
          <p:nvPr/>
        </p:nvSpPr>
        <p:spPr>
          <a:xfrm>
            <a:off x="489600" y="1960200"/>
            <a:ext cx="7968600" cy="44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altitude_angle = math.asin(math.sin(latitude) * math.sin(declination_angle) +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math.cos(latitude) * math.cos(declination_angle) * 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math.cos(hour_angle))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</a:t>
            </a:r>
            <a:r>
              <a:rPr b="0" lang="en-US" sz="1500" spc="-1" strike="noStrike">
                <a:latin typeface="Arial"/>
                <a:ea typeface="Noto Sans CJK SC"/>
              </a:rPr>
              <a:t>azimuth_angle = math.atan2(-math.cos(declination_angle) * math.sin(hour_angle),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math.cos(latitude) * math.sin(declination_angle) -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math.sin(latitude) * math.cos(declination_angle) *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                            </a:t>
            </a:r>
            <a:r>
              <a:rPr b="0" lang="en-US" sz="1500" spc="-1" strike="noStrike">
                <a:latin typeface="Arial"/>
                <a:ea typeface="Noto Sans CJK SC"/>
              </a:rPr>
              <a:t>math.cos(hour_angle))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altitude_deg = math.degrees(altitude_angle)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1500" spc="-1" strike="noStrike">
                <a:latin typeface="Arial"/>
                <a:ea typeface="Noto Sans CJK SC"/>
              </a:rPr>
              <a:t>azimuth_deg = math.degrees(azimuth_angle)</a:t>
            </a: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462960" y="114300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Testing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7" name="PlaceHolder 2"/>
          <p:cNvSpPr>
            <a:spLocks noGrp="1"/>
          </p:cNvSpPr>
          <p:nvPr>
            <p:ph type="sldNum" idx="19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1F002BE-57FC-4B2A-9C7C-79F18942CADA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18" name=""/>
          <p:cNvSpPr txBox="1"/>
          <p:nvPr/>
        </p:nvSpPr>
        <p:spPr>
          <a:xfrm>
            <a:off x="489600" y="1960200"/>
            <a:ext cx="7968600" cy="41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For Testing we used a manually imported expected azimuth and elevation.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In the future we hope to integrate this for use with camera calculations as previously discussed.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Tested on Seven different global cities at there local noon in UTC time.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r>
              <a:rPr b="0" lang="en-US" sz="2600" spc="-1" strike="noStrike">
                <a:latin typeface="Arial"/>
                <a:ea typeface="Noto Sans CJK SC"/>
              </a:rPr>
              <a:t>Ran each city 600 times stepping 0.1 degrees between -3 and 3.</a:t>
            </a:r>
            <a:endParaRPr b="0" lang="en-US" sz="26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  <a:p>
            <a:pPr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None/>
            </a:pPr>
            <a:endParaRPr b="0" lang="en-US" sz="15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0" name="PlaceHolder 2"/>
          <p:cNvSpPr>
            <a:spLocks noGrp="1"/>
          </p:cNvSpPr>
          <p:nvPr>
            <p:ph type="sldNum" idx="20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E86D936-C345-4B51-8348-A8F8BB1121A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21" name="Slide Subhead 6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Bismark, ND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2" name="" descr=""/>
          <p:cNvPicPr/>
          <p:nvPr/>
        </p:nvPicPr>
        <p:blipFill>
          <a:blip r:embed="rId1"/>
          <a:stretch/>
        </p:blipFill>
        <p:spPr>
          <a:xfrm>
            <a:off x="2286000" y="2514600"/>
            <a:ext cx="4572000" cy="416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4" name="PlaceHolder 2"/>
          <p:cNvSpPr>
            <a:spLocks noGrp="1"/>
          </p:cNvSpPr>
          <p:nvPr>
            <p:ph type="sldNum" idx="21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6360984-E691-4E81-805A-A43FBAD5B43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25" name="Slide Subhead 13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Bismark, ND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27" name="" descr=""/>
          <p:cNvPicPr/>
          <p:nvPr/>
        </p:nvPicPr>
        <p:blipFill>
          <a:blip r:embed="rId2"/>
          <a:stretch/>
        </p:blipFill>
        <p:spPr>
          <a:xfrm>
            <a:off x="50292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28" name="" descr=""/>
          <p:cNvPicPr/>
          <p:nvPr/>
        </p:nvPicPr>
        <p:blipFill>
          <a:blip r:embed="rId3"/>
          <a:stretch/>
        </p:blipFill>
        <p:spPr>
          <a:xfrm>
            <a:off x="2514600" y="375768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2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sldNum" idx="22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56723B3-38D5-45FE-BF60-EC21763C656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31" name="Slide Subhead 7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Honolulu, HI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2" name="" descr=""/>
          <p:cNvPicPr/>
          <p:nvPr/>
        </p:nvPicPr>
        <p:blipFill>
          <a:blip r:embed="rId1"/>
          <a:stretch/>
        </p:blipFill>
        <p:spPr>
          <a:xfrm>
            <a:off x="2286000" y="2514600"/>
            <a:ext cx="4674960" cy="425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sldNum" idx="23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08B2565-77DE-420E-B41B-4B4FEABDB20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35" name="Slide Subhead 14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Honolulu, HI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3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38" name="" descr=""/>
          <p:cNvPicPr/>
          <p:nvPr/>
        </p:nvPicPr>
        <p:blipFill>
          <a:blip r:embed="rId3"/>
          <a:stretch/>
        </p:blipFill>
        <p:spPr>
          <a:xfrm>
            <a:off x="2643480" y="36576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3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sldNum" idx="24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BF00557-4532-44DC-B654-C47F05670F8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41" name="Slide Subhead 8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Johannesberg, South Africa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2" name="" descr=""/>
          <p:cNvPicPr/>
          <p:nvPr/>
        </p:nvPicPr>
        <p:blipFill>
          <a:blip r:embed="rId1"/>
          <a:stretch/>
        </p:blipFill>
        <p:spPr>
          <a:xfrm>
            <a:off x="2286000" y="2465280"/>
            <a:ext cx="4572000" cy="416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Premise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algorithms being used will assume that the object to be localized is in a GPS denied environment with no prior knowledge of location.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want to find a general location based on calculable information relating to the position of the sun and current UTC time.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sldNum" idx="7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833C48B-F8A6-47C6-A1AE-8F2F61D51956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sldNum" idx="25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B004702-A2E1-4535-8954-F1A04A8E7C52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45" name="Slide Subhead 15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Johannesberg, South Africa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4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48" name="" descr=""/>
          <p:cNvPicPr/>
          <p:nvPr/>
        </p:nvPicPr>
        <p:blipFill>
          <a:blip r:embed="rId3"/>
          <a:stretch/>
        </p:blipFill>
        <p:spPr>
          <a:xfrm>
            <a:off x="2743200" y="36576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4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0" name="PlaceHolder 2"/>
          <p:cNvSpPr>
            <a:spLocks noGrp="1"/>
          </p:cNvSpPr>
          <p:nvPr>
            <p:ph type="sldNum" idx="26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17D1A19-8E98-479B-A71C-0D915B9ACD39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51" name="Slide Subhead 9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Lima, Peru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2" name="" descr=""/>
          <p:cNvPicPr/>
          <p:nvPr/>
        </p:nvPicPr>
        <p:blipFill>
          <a:blip r:embed="rId1"/>
          <a:stretch/>
        </p:blipFill>
        <p:spPr>
          <a:xfrm>
            <a:off x="2057400" y="2514600"/>
            <a:ext cx="4446360" cy="404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sldNum" idx="27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79628A9-AB49-4C1D-A890-DC25F291E507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55" name="Slide Subhead 16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Lima, Peru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5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58" name="" descr=""/>
          <p:cNvPicPr/>
          <p:nvPr/>
        </p:nvPicPr>
        <p:blipFill>
          <a:blip r:embed="rId3"/>
          <a:stretch/>
        </p:blipFill>
        <p:spPr>
          <a:xfrm>
            <a:off x="2743200" y="36576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5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sldNum" idx="28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C787892-81AD-401F-99A4-80C1E9F210AA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61" name="Slide Subhead 10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London, England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2" name="" descr=""/>
          <p:cNvPicPr/>
          <p:nvPr/>
        </p:nvPicPr>
        <p:blipFill>
          <a:blip r:embed="rId1"/>
          <a:stretch/>
        </p:blipFill>
        <p:spPr>
          <a:xfrm>
            <a:off x="2286000" y="2514600"/>
            <a:ext cx="4446360" cy="404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4" name="PlaceHolder 2"/>
          <p:cNvSpPr>
            <a:spLocks noGrp="1"/>
          </p:cNvSpPr>
          <p:nvPr>
            <p:ph type="sldNum" idx="29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0BC800D-23E0-4859-B033-D7FE07BBAC4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65" name="Slide Subhead 17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London, England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6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68" name="" descr=""/>
          <p:cNvPicPr/>
          <p:nvPr/>
        </p:nvPicPr>
        <p:blipFill>
          <a:blip r:embed="rId3"/>
          <a:stretch/>
        </p:blipFill>
        <p:spPr>
          <a:xfrm>
            <a:off x="2743200" y="36576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6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 type="sldNum" idx="30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3132327-FA20-41C1-A2DC-5F63773D3FE8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71" name="Slide Subhead 11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Miami, FL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2" name="" descr=""/>
          <p:cNvPicPr/>
          <p:nvPr/>
        </p:nvPicPr>
        <p:blipFill>
          <a:blip r:embed="rId1"/>
          <a:stretch/>
        </p:blipFill>
        <p:spPr>
          <a:xfrm>
            <a:off x="2411640" y="2559240"/>
            <a:ext cx="4217760" cy="38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 type="sldNum" idx="31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6718E52-4CC8-4292-927E-4C0B8B8FB2DC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75" name="Slide Subhead 18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Miami, FL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6" name="" descr=""/>
          <p:cNvPicPr/>
          <p:nvPr/>
        </p:nvPicPr>
        <p:blipFill>
          <a:blip r:embed="rId1"/>
          <a:stretch/>
        </p:blipFill>
        <p:spPr>
          <a:xfrm>
            <a:off x="680400" y="250632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7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78" name="" descr=""/>
          <p:cNvPicPr/>
          <p:nvPr/>
        </p:nvPicPr>
        <p:blipFill>
          <a:blip r:embed="rId3"/>
          <a:stretch/>
        </p:blipFill>
        <p:spPr>
          <a:xfrm>
            <a:off x="2743200" y="36576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7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0" name="PlaceHolder 2"/>
          <p:cNvSpPr>
            <a:spLocks noGrp="1"/>
          </p:cNvSpPr>
          <p:nvPr>
            <p:ph type="sldNum" idx="32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BFDF4495-85BB-421B-8313-89FD67AC441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81" name="Slide Subhead 12"/>
          <p:cNvSpPr txBox="1"/>
          <p:nvPr/>
        </p:nvSpPr>
        <p:spPr>
          <a:xfrm>
            <a:off x="691920" y="202464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Seattle Washington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2" name="" descr=""/>
          <p:cNvPicPr/>
          <p:nvPr/>
        </p:nvPicPr>
        <p:blipFill>
          <a:blip r:embed="rId1"/>
          <a:stretch/>
        </p:blipFill>
        <p:spPr>
          <a:xfrm>
            <a:off x="2183040" y="2559240"/>
            <a:ext cx="4217760" cy="384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Results 1 Stats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4" name="PlaceHolder 2"/>
          <p:cNvSpPr>
            <a:spLocks noGrp="1"/>
          </p:cNvSpPr>
          <p:nvPr>
            <p:ph type="sldNum" idx="33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66E7837-BF92-4DDF-B6E4-8BB359DDF769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sp>
        <p:nvSpPr>
          <p:cNvPr id="1085" name="Slide Subhead 19"/>
          <p:cNvSpPr txBox="1"/>
          <p:nvPr/>
        </p:nvSpPr>
        <p:spPr>
          <a:xfrm>
            <a:off x="691560" y="202068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Targeting Miami, FL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6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87" name="" descr=""/>
          <p:cNvPicPr/>
          <p:nvPr/>
        </p:nvPicPr>
        <p:blipFill>
          <a:blip r:embed="rId2"/>
          <a:stretch/>
        </p:blipFill>
        <p:spPr>
          <a:xfrm>
            <a:off x="4800600" y="2514600"/>
            <a:ext cx="3657600" cy="2743200"/>
          </a:xfrm>
          <a:prstGeom prst="rect">
            <a:avLst/>
          </a:prstGeom>
          <a:ln w="0">
            <a:noFill/>
          </a:ln>
        </p:spPr>
      </p:pic>
      <p:pic>
        <p:nvPicPr>
          <p:cNvPr id="1088" name="" descr=""/>
          <p:cNvPicPr/>
          <p:nvPr/>
        </p:nvPicPr>
        <p:blipFill>
          <a:blip r:embed="rId3"/>
          <a:stretch/>
        </p:blipFill>
        <p:spPr>
          <a:xfrm>
            <a:off x="2743200" y="3429000"/>
            <a:ext cx="36576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Assumed Variables and Conditions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7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a camera that can track onto the sun or we have the ability to gather object height and shadow lengths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the ability to know true north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 have the current time and date in Coordinated Universal Time (UTC)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3"/>
          <p:cNvSpPr>
            <a:spLocks noGrp="1"/>
          </p:cNvSpPr>
          <p:nvPr>
            <p:ph type="sldNum" idx="8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FA12A52-A7A1-4B77-9B11-9436CF0B1CF4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457200" y="1379520"/>
            <a:ext cx="8226000" cy="59040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What Needs to be Calculated Pre Search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/>
          </p:nvPr>
        </p:nvSpPr>
        <p:spPr>
          <a:xfrm>
            <a:off x="921600" y="1985760"/>
            <a:ext cx="7309800" cy="441468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91440" bIns="91440" anchor="t">
            <a:noAutofit/>
          </a:bodyPr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Azimuth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– This is the angle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of the sun relative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North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(Degrees)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Solar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Altitude/Elevation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– This is the angle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of the sun over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horizon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(Degrees)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Lat, Lon – Current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Lat, Lon can be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estimated using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calculated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azimuth and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elevation.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PlaceHolder 3"/>
          <p:cNvSpPr>
            <a:spLocks noGrp="1"/>
          </p:cNvSpPr>
          <p:nvPr>
            <p:ph type="sldNum" idx="9"/>
          </p:nvPr>
        </p:nvSpPr>
        <p:spPr>
          <a:xfrm>
            <a:off x="8458200" y="6180120"/>
            <a:ext cx="685440" cy="685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51B67AFC-415A-480A-ABBA-2B05093F871A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Azimuth and Elevation with Camera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731484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Assuming the camera at our disposal is on a gimble, we can take that data to easily extract our angles with little to no other calculations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4"/>
          <p:cNvSpPr>
            <a:spLocks noGrp="1"/>
          </p:cNvSpPr>
          <p:nvPr>
            <p:ph type="sldNum" idx="10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35DDC83F-6A2E-49D3-B155-840A3D962EC8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 Continued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Azimuth with Shadow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434340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If all we have is a shadow and object we can still find what we need.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azimuth can be calculated by simply measuring the angle clockwise from north that a shadow takes from a top down view of the casting object.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 type="sldNum" idx="11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FF77885-3CA8-4582-A93D-996E9452FDAF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990" name="" descr=""/>
          <p:cNvPicPr/>
          <p:nvPr/>
        </p:nvPicPr>
        <p:blipFill>
          <a:blip r:embed="rId1"/>
          <a:stretch/>
        </p:blipFill>
        <p:spPr>
          <a:xfrm>
            <a:off x="5486400" y="2743200"/>
            <a:ext cx="2998800" cy="285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Pre Search Calculations Continued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/>
          </p:nvPr>
        </p:nvSpPr>
        <p:spPr>
          <a:xfrm>
            <a:off x="691200" y="2020320"/>
            <a:ext cx="7761240" cy="36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5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000000"/>
                </a:solidFill>
                <a:latin typeface="Georgia"/>
              </a:rPr>
              <a:t>Solar Elevation with Shadow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/>
          </p:nvPr>
        </p:nvSpPr>
        <p:spPr>
          <a:xfrm>
            <a:off x="914400" y="2477520"/>
            <a:ext cx="4343400" cy="392292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If all we have is a shadow and object we can still find what we need.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solar elevation can be found using the tangent between the height of an object and its corresponding shadow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 type="sldNum" idx="12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4C9FF2DE-E0EB-4E98-B41A-F1B1147D940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  <p:pic>
        <p:nvPicPr>
          <p:cNvPr id="995" name="" descr=""/>
          <p:cNvPicPr/>
          <p:nvPr/>
        </p:nvPicPr>
        <p:blipFill>
          <a:blip r:embed="rId1"/>
          <a:stretch/>
        </p:blipFill>
        <p:spPr>
          <a:xfrm>
            <a:off x="5496120" y="2743200"/>
            <a:ext cx="310752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Starting the Search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914400" y="2057400"/>
            <a:ext cx="7315200" cy="43430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Once a local azimuth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and altitude have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been found, we can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that along with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our UTC time to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begin testing for our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current latitude and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longitude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 type="sldNum" idx="13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8752985-2E05-487B-B56F-762D5E4A6FEB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462960" y="1377720"/>
            <a:ext cx="8229240" cy="538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009a44"/>
                </a:solidFill>
                <a:latin typeface="Arial"/>
              </a:rPr>
              <a:t>How we are Finding Lat Lon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/>
          </p:nvPr>
        </p:nvSpPr>
        <p:spPr>
          <a:xfrm>
            <a:off x="914400" y="2057400"/>
            <a:ext cx="7315200" cy="4343040"/>
          </a:xfrm>
          <a:prstGeom prst="rect">
            <a:avLst/>
          </a:prstGeom>
          <a:noFill/>
          <a:ln w="0">
            <a:noFill/>
          </a:ln>
        </p:spPr>
        <p:txBody>
          <a:bodyPr numCol="1" spcCol="457200" lIns="0" rIns="0" tIns="0" bIns="0" anchor="t">
            <a:noAutofit/>
          </a:bodyPr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To find our Lat Lon, we are going to use an iterative refinement search.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Iterative Refinement – We will begin by taking large steps across the globe to find generalizations and then stepping down our search size as we get closer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79"/>
              </a:lnSpc>
              <a:spcBef>
                <a:spcPts val="75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***Note, we could cut down the testing size simply by eliminating certain lat lons based on day or night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 type="sldNum" idx="14"/>
          </p:nvPr>
        </p:nvSpPr>
        <p:spPr>
          <a:xfrm>
            <a:off x="8458200" y="6183360"/>
            <a:ext cx="685440" cy="682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1" lang="en-US" sz="2400" spc="-1" strike="noStrike">
                <a:solidFill>
                  <a:srgbClr val="039a44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6E92EAC5-760A-4E5C-9476-6A3E7A2923C3}" type="slidenum">
              <a:rPr b="1" lang="en-US" sz="2400" spc="-1" strike="noStrike">
                <a:solidFill>
                  <a:srgbClr val="039a44"/>
                </a:solidFill>
                <a:latin typeface="Arial"/>
              </a:rPr>
              <a:t>1</a:t>
            </a:fld>
            <a:endParaRPr b="0" lang="en-U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ac43"/>
      </a:dk2>
      <a:lt2>
        <a:srgbClr val="b6b6b6"/>
      </a:lt2>
      <a:accent1>
        <a:srgbClr val="00ac43"/>
      </a:accent1>
      <a:accent2>
        <a:srgbClr val="008545"/>
      </a:accent2>
      <a:accent3>
        <a:srgbClr val="feffff"/>
      </a:accent3>
      <a:accent4>
        <a:srgbClr val="b6b6b6"/>
      </a:accent4>
      <a:accent5>
        <a:srgbClr val="808586"/>
      </a:accent5>
      <a:accent6>
        <a:srgbClr val="000000"/>
      </a:accent6>
      <a:hlink>
        <a:srgbClr val="000000"/>
      </a:hlink>
      <a:folHlink>
        <a:srgbClr val="00ac4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75de8b18-0d20-4bbd-afca-90ddc8012e31" xsi:nil="true"/>
    <Leaders xmlns="75de8b18-0d20-4bbd-afca-90ddc8012e31">
      <UserInfo>
        <DisplayName/>
        <AccountId xsi:nil="true"/>
        <AccountType/>
      </UserInfo>
    </Leaders>
    <Member_Groups xmlns="75de8b18-0d20-4bbd-afca-90ddc8012e31">
      <UserInfo>
        <DisplayName/>
        <AccountId xsi:nil="true"/>
        <AccountType/>
      </UserInfo>
    </Member_Groups>
    <Owner xmlns="75de8b18-0d20-4bbd-afca-90ddc8012e31">
      <UserInfo>
        <DisplayName/>
        <AccountId xsi:nil="true"/>
        <AccountType/>
      </UserInfo>
    </Owner>
    <Members xmlns="75de8b18-0d20-4bbd-afca-90ddc8012e31">
      <UserInfo>
        <DisplayName/>
        <AccountId xsi:nil="true"/>
        <AccountType/>
      </UserInfo>
    </Members>
    <AppVersion xmlns="75de8b18-0d20-4bbd-afca-90ddc8012e31" xsi:nil="true"/>
    <FolderType xmlns="75de8b18-0d20-4bbd-afca-90ddc8012e31" xsi:nil="true"/>
    <CultureName xmlns="75de8b18-0d20-4bbd-afca-90ddc8012e31" xsi:nil="true"/>
    <Distribution_Groups xmlns="75de8b18-0d20-4bbd-afca-90ddc8012e31" xsi:nil="true"/>
    <DefaultSectionNames xmlns="75de8b18-0d20-4bbd-afca-90ddc8012e31" xsi:nil="true"/>
    <Invited_Members xmlns="75de8b18-0d20-4bbd-afca-90ddc8012e31" xsi:nil="true"/>
    <TeamsChannelId xmlns="75de8b18-0d20-4bbd-afca-90ddc8012e31" xsi:nil="true"/>
    <Invited_Leaders xmlns="75de8b18-0d20-4bbd-afca-90ddc8012e31" xsi:nil="true"/>
    <IsNotebookLocked xmlns="75de8b18-0d20-4bbd-afca-90ddc8012e31" xsi:nil="true"/>
    <Math_Settings xmlns="75de8b18-0d20-4bbd-afca-90ddc8012e31" xsi:nil="true"/>
    <Templates xmlns="75de8b18-0d20-4bbd-afca-90ddc8012e31" xsi:nil="true"/>
    <Has_Leaders_Only_SectionGroup xmlns="75de8b18-0d20-4bbd-afca-90ddc8012e31" xsi:nil="true"/>
    <Is_Collaboration_Space_Locked xmlns="75de8b18-0d20-4bbd-afca-90ddc8012e31" xsi:nil="true"/>
    <LMS_Mappings xmlns="75de8b18-0d20-4bbd-afca-90ddc8012e31" xsi:nil="true"/>
    <TaxCatchAll xmlns="7108a25f-0732-4d51-82e7-dfc57b6faacf" xsi:nil="true"/>
    <lcf76f155ced4ddcb4097134ff3c332f xmlns="75de8b18-0d20-4bbd-afca-90ddc8012e31">
      <Terms xmlns="http://schemas.microsoft.com/office/infopath/2007/PartnerControls"/>
    </lcf76f155ced4ddcb4097134ff3c332f>
    <Self_Registration_Enabled xmlns="75de8b18-0d20-4bbd-afca-90ddc8012e3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A5A8A83377BF4C8AED7A9229F48746" ma:contentTypeVersion="36" ma:contentTypeDescription="Create a new document." ma:contentTypeScope="" ma:versionID="7daa0832208b5ecbf2cb38b1fc99431a">
  <xsd:schema xmlns:xsd="http://www.w3.org/2001/XMLSchema" xmlns:xs="http://www.w3.org/2001/XMLSchema" xmlns:p="http://schemas.microsoft.com/office/2006/metadata/properties" xmlns:ns2="75de8b18-0d20-4bbd-afca-90ddc8012e31" xmlns:ns3="7108a25f-0732-4d51-82e7-dfc57b6faacf" targetNamespace="http://schemas.microsoft.com/office/2006/metadata/properties" ma:root="true" ma:fieldsID="10645a76d2513b225325c0904f1d4368" ns2:_="" ns3:_="">
    <xsd:import namespace="75de8b18-0d20-4bbd-afca-90ddc8012e31"/>
    <xsd:import namespace="7108a25f-0732-4d51-82e7-dfc57b6faacf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e8b18-0d20-4bbd-afca-90ddc8012e31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1286ec34-a2ae-4ac6-b6b4-0b3167cce8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3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9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4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4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4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4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8a25f-0732-4d51-82e7-dfc57b6faacf" elementFormDefault="qualified">
    <xsd:import namespace="http://schemas.microsoft.com/office/2006/documentManagement/types"/>
    <xsd:import namespace="http://schemas.microsoft.com/office/infopath/2007/PartnerControls"/>
    <xsd:element name="SharedWithUsers" ma:index="3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3f81e5e1-8d42-4b9e-bbf7-3d9d21836f26}" ma:internalName="TaxCatchAll" ma:showField="CatchAllData" ma:web="7108a25f-0732-4d51-82e7-dfc57b6faa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2D8ADA-F7F0-4139-B9A2-74B080EC99EB}">
  <ds:schemaRefs>
    <ds:schemaRef ds:uri="7108a25f-0732-4d51-82e7-dfc57b6faacf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75de8b18-0d20-4bbd-afca-90ddc8012e31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82C40D-B172-4FBB-96C6-542488CA6D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3B796E-6347-4FB4-BAA9-47E20E98A2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de8b18-0d20-4bbd-afca-90ddc8012e31"/>
    <ds:schemaRef ds:uri="7108a25f-0732-4d51-82e7-dfc57b6faa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24</TotalTime>
  <Application>LibreOffice/7.3.7.2$Linux_X86_64 LibreOffice_project/30$Build-2</Application>
  <AppVersion>15.0000</AppVersion>
  <Words>3314</Words>
  <Paragraphs>367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2023-09-27T14:37:09Z</dcterms:created>
  <dc:creator>Prazak, Rachel</dc:creator>
  <dc:description/>
  <dc:language>en-US</dc:language>
  <cp:lastModifiedBy/>
  <dcterms:modified xsi:type="dcterms:W3CDTF">2024-05-15T11:04:17Z</dcterms:modified>
  <cp:revision>7</cp:revision>
  <dc:subject/>
  <dc:title>CLICK TO EDIT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0x010100F1A5A8A83377BF4C8AED7A9229F48746</vt:lpwstr>
  </property>
  <property fmtid="{D5CDD505-2E9C-101B-9397-08002B2CF9AE}" pid="3" name="MediaServiceImageTags">
    <vt:lpwstr/>
  </property>
  <property fmtid="{D5CDD505-2E9C-101B-9397-08002B2CF9AE}" pid="4" name="Notes">
    <vt:i4>29</vt:i4>
  </property>
  <property fmtid="{D5CDD505-2E9C-101B-9397-08002B2CF9AE}" pid="5" name="PresentationFormat">
    <vt:lpwstr>On-screen Show (4:3)</vt:lpwstr>
  </property>
  <property fmtid="{D5CDD505-2E9C-101B-9397-08002B2CF9AE}" pid="6" name="Slides">
    <vt:i4>29</vt:i4>
  </property>
</Properties>
</file>